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oppins"/>
      <p:regular r:id="rId19"/>
      <p:bold r:id="rId20"/>
      <p:italic r:id="rId21"/>
      <p:boldItalic r:id="rId22"/>
    </p:embeddedFont>
    <p:embeddedFont>
      <p:font typeface="Montserrat Black"/>
      <p:bold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MontserratBlack-boldItalic.fntdata"/><Relationship Id="rId23" Type="http://schemas.openxmlformats.org/officeDocument/2006/relationships/font" Target="fonts/MontserratBlack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oppins-regular.fntdata"/><Relationship Id="rId18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b5070caa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2b5070caa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7d9184d02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77d9184d02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7f7f1fd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e7f7f1fd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6801c3917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6801c3917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54cc8104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754cc8104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2b5070ca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2b5070ca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2b5070caa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2b5070caa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6df5ecd9b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6df5ecd9b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77d9184d0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77d9184d0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7d9184d0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77d9184d0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7d9184d0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77d9184d0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7d9184d0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7d9184d0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7d9184d0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77d9184d0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hyperlink" Target="https://developer.mozilla.org/en-US/docs/Web/JavaScript/Guide/Indexed_collections" TargetMode="External"/><Relationship Id="rId5" Type="http://schemas.openxmlformats.org/officeDocument/2006/relationships/hyperlink" Target="https://developer.mozilla.org/en-US/docs/Web/JavaScript/Guide/Keyed_collections" TargetMode="External"/><Relationship Id="rId6" Type="http://schemas.openxmlformats.org/officeDocument/2006/relationships/hyperlink" Target="https://developer.mozilla.org/en-US/docs/Web/JavaScript/Reference/Global_Objects/Array" TargetMode="External"/><Relationship Id="rId7" Type="http://schemas.openxmlformats.org/officeDocument/2006/relationships/image" Target="../media/image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hyperlink" Target="http://www.hyperiondev.com/support" TargetMode="External"/><Relationship Id="rId5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5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9750" y="2031749"/>
            <a:ext cx="4301450" cy="145715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164775" y="1104900"/>
            <a:ext cx="6253800" cy="6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C4A542"/>
                </a:solidFill>
              </a:rPr>
              <a:t>Collections</a:t>
            </a:r>
            <a:endParaRPr b="1" sz="2600">
              <a:solidFill>
                <a:srgbClr val="C4A542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2683275" y="3505200"/>
            <a:ext cx="3592200" cy="8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C4A542"/>
                </a:solidFill>
              </a:rPr>
              <a:t>Muhammad Zahir Junejo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Strings as Collections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Strings can be treated as collections of characters.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You can access individual characters using indexing.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Iterate through characters using loops or array methods.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Example: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const message = 'HelLo, WoLlD!';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const firstChar = message[0];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References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4"/>
              </a:rPr>
              <a:t>https://developer.mozilla.org/en-US/docs/Web/JavaScript/Guide/Indexed_collections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5"/>
              </a:rPr>
              <a:t>https://developer.mozilla.org/en-US/docs/Web/JavaScript/Guide/Keyed_collections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6"/>
              </a:rPr>
              <a:t>https://developer.mozilla.org/en-US/docs/Web/JavaScript/Reference/Global_Objects/Array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 txBox="1"/>
          <p:nvPr/>
        </p:nvSpPr>
        <p:spPr>
          <a:xfrm>
            <a:off x="740650" y="18054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 and Answers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 txBox="1"/>
          <p:nvPr/>
        </p:nvSpPr>
        <p:spPr>
          <a:xfrm>
            <a:off x="740650" y="18054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Lecture</a:t>
            </a: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 - Housekeeping</a:t>
            </a:r>
            <a:endParaRPr b="1" sz="34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❏"/>
            </a:pPr>
            <a:r>
              <a:rPr lang="en-GB" sz="1600">
                <a:solidFill>
                  <a:schemeClr val="lt1"/>
                </a:solidFill>
              </a:rPr>
              <a:t>T</a:t>
            </a:r>
            <a:r>
              <a:rPr lang="en-GB" sz="1500">
                <a:solidFill>
                  <a:schemeClr val="lt1"/>
                </a:solidFill>
              </a:rPr>
              <a:t>he use of disrespectful language is prohibited in the questions, this is a supportive, learning environment for all - please engage accordingly.</a:t>
            </a:r>
            <a:endParaRPr sz="1300">
              <a:solidFill>
                <a:schemeClr val="lt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❏"/>
            </a:pPr>
            <a:r>
              <a:rPr lang="en-GB" sz="1300">
                <a:solidFill>
                  <a:schemeClr val="lt1"/>
                </a:solidFill>
              </a:rPr>
              <a:t>Please review Code of Conduct (in Student Undertaking Agreement) if unsure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No question is daft or silly - </a:t>
            </a:r>
            <a:r>
              <a:rPr b="1" lang="en-GB" sz="1500">
                <a:solidFill>
                  <a:schemeClr val="lt1"/>
                </a:solidFill>
              </a:rPr>
              <a:t>ask them!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Q&amp;A</a:t>
            </a:r>
            <a:r>
              <a:rPr lang="en-GB" sz="1500">
                <a:solidFill>
                  <a:schemeClr val="lt1"/>
                </a:solidFill>
              </a:rPr>
              <a:t> session at the end of the lesson, should you wish to ask any follow-up questions.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Should you have any questions after the lecture, please schedule a mentor session.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For all non-academic questions, please submit a query: </a:t>
            </a:r>
            <a:r>
              <a:rPr lang="en-GB" sz="1500" u="sng">
                <a:solidFill>
                  <a:schemeClr val="hlink"/>
                </a:solidFill>
                <a:hlinkClick r:id="rId4"/>
              </a:rPr>
              <a:t>www.hyperiondev.com/support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</a:rPr>
              <a:t> 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8913"/>
            <a:ext cx="9144003" cy="5125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07375"/>
            <a:ext cx="9334901" cy="525087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682775" y="1791450"/>
            <a:ext cx="3152700" cy="15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Lecture Objectives</a:t>
            </a:r>
            <a:endParaRPr sz="400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708600" y="811063"/>
            <a:ext cx="40206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-GB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 collections are and their significance in programming.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-GB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concept of arrays as ordered collections.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-GB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to manipulate arrays, access their elements, and use negative indices.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en-GB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Treating strings as collections of characters.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What are Collections?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Collections are data structures used to store and organize multiple items of data.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They enable us to work with multiple values as a single unit.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Collections allow for efficient data manipulation and retrieval.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Arrays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Arrays are ordered collections of elements.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Elements can be of different data types, such as numbers, strings, objects, or even other arrays.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Each element in an array is assigned a numeric index (starting from 0).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Example: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const colors = ['red', 'green', 'blue'];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const numbers = [1, 2, 3, 4, 5];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Manipulating Arrays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Adding Elements: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 array_name.push(“zahir”) to add elements to the end of an array.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 </a:t>
            </a:r>
            <a:r>
              <a:rPr lang="en-GB" sz="1600">
                <a:solidFill>
                  <a:schemeClr val="lt1"/>
                </a:solidFill>
              </a:rPr>
              <a:t>array_name.</a:t>
            </a:r>
            <a:r>
              <a:rPr lang="en-GB" sz="1600">
                <a:solidFill>
                  <a:schemeClr val="lt1"/>
                </a:solidFill>
              </a:rPr>
              <a:t>unshift(“zahir”) to add elements to the beginning.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Removing Elements: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 </a:t>
            </a:r>
            <a:r>
              <a:rPr lang="en-GB" sz="1600">
                <a:solidFill>
                  <a:schemeClr val="lt1"/>
                </a:solidFill>
              </a:rPr>
              <a:t>array_name.</a:t>
            </a:r>
            <a:r>
              <a:rPr lang="en-GB" sz="1600">
                <a:solidFill>
                  <a:schemeClr val="lt1"/>
                </a:solidFill>
              </a:rPr>
              <a:t>pop() to remove the last element.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 </a:t>
            </a:r>
            <a:r>
              <a:rPr lang="en-GB" sz="1600">
                <a:solidFill>
                  <a:schemeClr val="lt1"/>
                </a:solidFill>
              </a:rPr>
              <a:t>array_name.</a:t>
            </a:r>
            <a:r>
              <a:rPr lang="en-GB" sz="1600">
                <a:solidFill>
                  <a:schemeClr val="lt1"/>
                </a:solidFill>
              </a:rPr>
              <a:t>shift() to remove the first element.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colors.push('yellow');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numbers.pop();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Accessing Array Elements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 the index to access individual elements in an array.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Arrays are zero-indexed, so the first element is at index 0.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 negative indices to count from the end of the array.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Example: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const firstColor = colors[0];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const lastColor = colors[colors.length - 1];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Maps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Maps are collections that store key-value pairs.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Keys can be of any data type (strings, numbers, objects).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Maps maintain the order of insertion.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Example: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const userMap = new Map();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userMap.set('name', 'Alice');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userMap.set('age', 25);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Working with Maps</a:t>
            </a:r>
            <a:endParaRPr b="1" sz="30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Adding Data: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 the set() method to add key-value pairs.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Retrieving Data: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 the get() method to retrieve values based on keys.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Deleting Data:</a:t>
            </a:r>
            <a:endParaRPr sz="1600">
              <a:solidFill>
                <a:schemeClr val="lt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Use the delete() method to remove key-value pairs.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userMap.set('email', 'alice@example.com');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const userName = userMap.get('name');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userMap.delete('age');</a:t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